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7" r:id="rId3"/>
    <p:sldId id="259" r:id="rId4"/>
    <p:sldId id="264" r:id="rId5"/>
    <p:sldId id="271" r:id="rId6"/>
    <p:sldId id="273" r:id="rId7"/>
    <p:sldId id="268" r:id="rId8"/>
    <p:sldId id="269" r:id="rId9"/>
    <p:sldId id="270" r:id="rId10"/>
    <p:sldId id="274" r:id="rId11"/>
    <p:sldId id="275" r:id="rId12"/>
    <p:sldId id="276" r:id="rId13"/>
    <p:sldId id="277" r:id="rId14"/>
    <p:sldId id="278" r:id="rId15"/>
    <p:sldId id="279" r:id="rId16"/>
    <p:sldId id="265" r:id="rId17"/>
    <p:sldId id="28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7907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4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2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3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7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9E77B-23F2-4D26-B3FA-6109AB5D8139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3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3658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367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78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963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40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939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30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717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6848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649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2016/10/13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vider slide blue">
    <p:bg>
      <p:bgPr>
        <a:solidFill>
          <a:srgbClr val="2E3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1836966"/>
            <a:ext cx="11232001" cy="3010244"/>
          </a:xfrm>
        </p:spPr>
        <p:txBody>
          <a:bodyPr anchor="b" anchorCtr="0"/>
          <a:lstStyle>
            <a:lvl1pPr algn="l">
              <a:defRPr sz="5333" spc="-133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5" y="4864966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1A95252-269E-4B44-943A-17956390EC1D}" type="datetime1">
              <a:rPr lang="en-US" noProof="0" smtClean="0"/>
              <a:pPr/>
              <a:t>10/13/2016</a:t>
            </a:fld>
            <a:endParaRPr lang="en-US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5514" y="368249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7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16483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2016/10/13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2016/10/13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4860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0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8887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1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2569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8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70930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5" y="380851"/>
            <a:ext cx="9527041" cy="395395"/>
          </a:xfrm>
        </p:spPr>
        <p:txBody>
          <a:bodyPr anchor="t" anchorCtr="0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Page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0" y="776242"/>
            <a:ext cx="9527040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Optional sub heading</a:t>
            </a:r>
          </a:p>
        </p:txBody>
      </p:sp>
    </p:spTree>
    <p:extLst>
      <p:ext uri="{BB962C8B-B14F-4D97-AF65-F5344CB8AC3E}">
        <p14:creationId xmlns:p14="http://schemas.microsoft.com/office/powerpoint/2010/main" val="306586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2016/10/13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309885" y="3778025"/>
            <a:ext cx="8424001" cy="12765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</a:t>
            </a:r>
            <a:r>
              <a:rPr lang="en-US"/>
              <a:t>300 2017.1 </a:t>
            </a:r>
            <a:r>
              <a:rPr lang="en-US" dirty="0"/>
              <a:t>Web SDK Overview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7685" y="5287024"/>
            <a:ext cx="8423999" cy="652509"/>
          </a:xfrm>
        </p:spPr>
        <p:txBody>
          <a:bodyPr/>
          <a:lstStyle/>
          <a:p>
            <a:r>
              <a:rPr lang="en-US" dirty="0"/>
              <a:t>John Thomas (JT)</a:t>
            </a:r>
          </a:p>
          <a:p>
            <a:r>
              <a:rPr lang="en-US" dirty="0"/>
              <a:t>October 13, 2016</a:t>
            </a:r>
          </a:p>
        </p:txBody>
      </p:sp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Persona – Creating a Customization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089615"/>
            <a:ext cx="2336800" cy="22263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32167" y="1105913"/>
            <a:ext cx="881888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I want to customize a screen by adding control(s) by creating the</a:t>
            </a:r>
            <a:r>
              <a:rPr kumimoji="0" lang="en-US" sz="2400" b="1" i="0" u="none" strike="noStrike" kern="0" cap="none" spc="0" normalizeH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 required manifest and </a:t>
            </a:r>
            <a:r>
              <a:rPr kumimoji="0" lang="en-US" sz="2400" b="1" i="0" u="none" strike="noStrike" kern="0" cap="none" spc="0" normalizeH="0" baseline="0" noProof="0" dirty="0">
                <a:ln/>
                <a:solidFill>
                  <a:srgbClr val="C6BEB8"/>
                </a:solidFill>
                <a:effectLst/>
                <a:uLnTx/>
                <a:uFillTx/>
              </a:rPr>
              <a:t>XML document(s) along with any associated JavaScript.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2" y="3641576"/>
            <a:ext cx="4032671" cy="2769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253" y="2441615"/>
            <a:ext cx="6862819" cy="2584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769" y="4115304"/>
            <a:ext cx="48863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Developer/Partner Persona – Bundling a Customization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089615"/>
            <a:ext cx="2336800" cy="22263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32167" y="1105913"/>
            <a:ext cx="8818880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will zip my JSON, XML and JavaScript in order for the Customization Administrator to import my customization.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45" y="5352077"/>
            <a:ext cx="2168787" cy="1424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245" y="3673176"/>
            <a:ext cx="2154742" cy="1415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01" y="3218477"/>
            <a:ext cx="2424223" cy="2133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975308" y="4285278"/>
            <a:ext cx="711200" cy="53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250" y="2231397"/>
            <a:ext cx="23907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Partner/Administrator Persona – Importing a Customization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7" y="1016359"/>
            <a:ext cx="2058403" cy="1811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83712" y="2967701"/>
            <a:ext cx="604392" cy="619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7" y="3776233"/>
            <a:ext cx="3037283" cy="2778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227" y="4083710"/>
            <a:ext cx="2270948" cy="2163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556000" y="4855975"/>
            <a:ext cx="604392" cy="61906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0" y="1340481"/>
            <a:ext cx="881888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want to import my customization into Sage 300 through the Customization Administrator Task, which will consume my zip file and apply it to the Sage 300 database.</a:t>
            </a:r>
          </a:p>
        </p:txBody>
      </p:sp>
    </p:spTree>
    <p:extLst>
      <p:ext uri="{BB962C8B-B14F-4D97-AF65-F5344CB8AC3E}">
        <p14:creationId xmlns:p14="http://schemas.microsoft.com/office/powerpoint/2010/main" val="285328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Partner/Administrator Persona – Managing a Customization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7" y="3776233"/>
            <a:ext cx="3037283" cy="2778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15" y="4083709"/>
            <a:ext cx="2270948" cy="2163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286125" y="4872171"/>
            <a:ext cx="604392" cy="61906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0" y="1340481"/>
            <a:ext cx="8818880" cy="233910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6BEB8"/>
                </a:solidFill>
              </a:rPr>
              <a:t>I have the opportunity to enable or disable my customization, change the order in which my customization is applied in a screen because multiple customizations may exist and even delete the customization from the system. A customer can now have multiple customizations per screen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1" y="787401"/>
            <a:ext cx="2246252" cy="2706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829" y="4872171"/>
            <a:ext cx="604392" cy="6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User Persona – Using a Customization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1" y="5048793"/>
            <a:ext cx="1413283" cy="142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1646" y="1075132"/>
            <a:ext cx="7218556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rgbClr val="C6BEB8"/>
                </a:solidFill>
              </a:rPr>
              <a:t>I can’t wait to see how the customization will look once it is applied!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59623" y="5562601"/>
            <a:ext cx="604392" cy="619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13" y="2588123"/>
            <a:ext cx="5202163" cy="1791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49368" y="4385197"/>
            <a:ext cx="539669" cy="55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4661581"/>
            <a:ext cx="5932147" cy="198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784763"/>
            <a:ext cx="3149600" cy="3601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921" y="4441283"/>
            <a:ext cx="2247900" cy="214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23599" y="5346477"/>
            <a:ext cx="604392" cy="6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Customization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19" y="1035983"/>
            <a:ext cx="9289153" cy="56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5008456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Beta for 2017.1 is available in “develop” branch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Issues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5008456"/>
          </a:xfrm>
        </p:spPr>
        <p:txBody>
          <a:bodyPr numCol="1"/>
          <a:lstStyle/>
          <a:p>
            <a:pPr lvl="1"/>
            <a:r>
              <a:rPr lang="en-US" sz="2400" dirty="0"/>
              <a:t>Web API</a:t>
            </a:r>
          </a:p>
          <a:p>
            <a:pPr lvl="2"/>
            <a:r>
              <a:rPr lang="en-US" sz="2000" dirty="0"/>
              <a:t>Updated documentation coming</a:t>
            </a:r>
          </a:p>
          <a:p>
            <a:pPr lvl="1"/>
            <a:r>
              <a:rPr lang="en-US" sz="2400" dirty="0"/>
              <a:t>Customization</a:t>
            </a:r>
          </a:p>
          <a:p>
            <a:pPr lvl="2"/>
            <a:r>
              <a:rPr lang="en-US" sz="2000" dirty="0"/>
              <a:t>IIS Virtual Folder not being created by installer</a:t>
            </a:r>
          </a:p>
          <a:p>
            <a:pPr lvl="1"/>
            <a:r>
              <a:rPr lang="en-US" sz="2400" dirty="0"/>
              <a:t>Conversion Document/Process</a:t>
            </a:r>
          </a:p>
          <a:p>
            <a:pPr lvl="2"/>
            <a:r>
              <a:rPr lang="en-US" sz="2000" dirty="0"/>
              <a:t>Currently in-progress</a:t>
            </a:r>
          </a:p>
        </p:txBody>
      </p:sp>
    </p:spTree>
    <p:extLst>
      <p:ext uri="{BB962C8B-B14F-4D97-AF65-F5344CB8AC3E}">
        <p14:creationId xmlns:p14="http://schemas.microsoft.com/office/powerpoint/2010/main" val="195326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 300 2017.1 Web SDK Overview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5008456"/>
          </a:xfrm>
        </p:spPr>
        <p:txBody>
          <a:bodyPr numCol="1"/>
          <a:lstStyle/>
          <a:p>
            <a:pPr lvl="1"/>
            <a:r>
              <a:rPr lang="en-US" sz="2400" dirty="0"/>
              <a:t>Questions?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9980847">
            <a:off x="2391897" y="2701821"/>
            <a:ext cx="608695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Beta 1</a:t>
            </a:r>
          </a:p>
        </p:txBody>
      </p:sp>
    </p:spTree>
    <p:extLst>
      <p:ext uri="{BB962C8B-B14F-4D97-AF65-F5344CB8AC3E}">
        <p14:creationId xmlns:p14="http://schemas.microsoft.com/office/powerpoint/2010/main" val="85309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Updates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Kendo</a:t>
            </a:r>
          </a:p>
          <a:p>
            <a:pPr lvl="2"/>
            <a:r>
              <a:rPr lang="en-US" sz="2000" dirty="0"/>
              <a:t>Upgrade from 2014… to v2016.2.714</a:t>
            </a:r>
          </a:p>
          <a:p>
            <a:pPr lvl="1"/>
            <a:r>
              <a:rPr lang="en-US" sz="2400" dirty="0"/>
              <a:t>Azure SDK</a:t>
            </a:r>
          </a:p>
          <a:p>
            <a:pPr lvl="2"/>
            <a:r>
              <a:rPr lang="en-US" sz="2000" dirty="0"/>
              <a:t>Upgrade from 2.3 to 2.8</a:t>
            </a:r>
          </a:p>
          <a:p>
            <a:pPr lvl="1"/>
            <a:r>
              <a:rPr lang="en-US" sz="2400" dirty="0"/>
              <a:t>Target Framework</a:t>
            </a:r>
          </a:p>
          <a:p>
            <a:pPr lvl="2"/>
            <a:r>
              <a:rPr lang="en-US" sz="2000" dirty="0"/>
              <a:t>Upgrade from 4.5.1 to 4.6.2</a:t>
            </a:r>
          </a:p>
          <a:p>
            <a:pPr lvl="1"/>
            <a:r>
              <a:rPr lang="en-US" sz="2400" dirty="0"/>
              <a:t>Reference Updates</a:t>
            </a:r>
          </a:p>
          <a:p>
            <a:pPr lvl="2"/>
            <a:r>
              <a:rPr lang="en-US" sz="2000" dirty="0"/>
              <a:t>Misc. minor upgrades</a:t>
            </a:r>
          </a:p>
        </p:txBody>
      </p:sp>
    </p:spTree>
    <p:extLst>
      <p:ext uri="{BB962C8B-B14F-4D97-AF65-F5344CB8AC3E}">
        <p14:creationId xmlns:p14="http://schemas.microsoft.com/office/powerpoint/2010/main" val="407284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4677475" cy="5008456"/>
          </a:xfrm>
        </p:spPr>
        <p:txBody>
          <a:bodyPr numCol="1"/>
          <a:lstStyle/>
          <a:p>
            <a:pPr lvl="1"/>
            <a:r>
              <a:rPr lang="en-US" sz="2400" dirty="0"/>
              <a:t>Source Journal Profile</a:t>
            </a:r>
          </a:p>
          <a:p>
            <a:pPr lvl="2"/>
            <a:r>
              <a:rPr lang="en-US" sz="2000" dirty="0"/>
              <a:t>Typo correction</a:t>
            </a:r>
          </a:p>
          <a:p>
            <a:pPr lvl="1"/>
            <a:r>
              <a:rPr lang="en-US" sz="2400" dirty="0"/>
              <a:t>Clear Statistics</a:t>
            </a:r>
          </a:p>
          <a:p>
            <a:pPr lvl="3"/>
            <a:r>
              <a:rPr lang="en-US" sz="2000" dirty="0"/>
              <a:t>New Process sample</a:t>
            </a:r>
          </a:p>
          <a:p>
            <a:pPr lvl="3"/>
            <a:r>
              <a:rPr lang="en-US" sz="2000" dirty="0"/>
              <a:t>Generates SQL script</a:t>
            </a:r>
          </a:p>
          <a:p>
            <a:pPr lvl="2"/>
            <a:r>
              <a:rPr lang="en-US" sz="2400" dirty="0"/>
              <a:t>WebApi Sample Integration</a:t>
            </a:r>
          </a:p>
          <a:p>
            <a:pPr lvl="3"/>
            <a:r>
              <a:rPr lang="en-US" sz="2000" dirty="0"/>
              <a:t>New WebApi sample</a:t>
            </a:r>
          </a:p>
          <a:p>
            <a:pPr lvl="3"/>
            <a:r>
              <a:rPr lang="en-US" sz="2000" dirty="0"/>
              <a:t>Includes docs</a:t>
            </a:r>
          </a:p>
          <a:p>
            <a:pPr lvl="3"/>
            <a:r>
              <a:rPr lang="en-US" sz="2000" dirty="0"/>
              <a:t>Includes Postman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140" y="968912"/>
            <a:ext cx="4957932" cy="2375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376" y="3538203"/>
            <a:ext cx="4947696" cy="31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1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Enhancements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6300535" cy="5008456"/>
          </a:xfrm>
        </p:spPr>
        <p:txBody>
          <a:bodyPr numCol="1"/>
          <a:lstStyle/>
          <a:p>
            <a:pPr lvl="1"/>
            <a:r>
              <a:rPr lang="en-US" sz="2400" dirty="0" err="1"/>
              <a:t>WorkflowKindIds</a:t>
            </a:r>
            <a:r>
              <a:rPr lang="en-US" sz="2400" dirty="0"/>
              <a:t> changed to GUID from INT</a:t>
            </a:r>
          </a:p>
          <a:p>
            <a:pPr lvl="1"/>
            <a:r>
              <a:rPr lang="en-US" sz="2400" dirty="0"/>
              <a:t>Code Generation Wizard assigns new GUID</a:t>
            </a:r>
          </a:p>
          <a:p>
            <a:pPr lvl="1"/>
            <a:r>
              <a:rPr lang="en-US" sz="2400" dirty="0" err="1"/>
              <a:t>WorkflowKind</a:t>
            </a:r>
            <a:r>
              <a:rPr lang="en-US" sz="2400" dirty="0"/>
              <a:t> </a:t>
            </a:r>
            <a:r>
              <a:rPr lang="en-US" sz="2400" dirty="0" err="1"/>
              <a:t>Enum</a:t>
            </a:r>
            <a:r>
              <a:rPr lang="en-US" sz="2400" dirty="0"/>
              <a:t> changed to constants</a:t>
            </a:r>
          </a:p>
          <a:p>
            <a:pPr lvl="1"/>
            <a:r>
              <a:rPr lang="en-US" sz="2400" dirty="0"/>
              <a:t>Landlord Database Worker Tables modified</a:t>
            </a:r>
          </a:p>
          <a:p>
            <a:pPr lvl="1"/>
            <a:r>
              <a:rPr lang="en-US" sz="2400" dirty="0" err="1"/>
              <a:t>LanlordDatabaseSetup.config</a:t>
            </a:r>
            <a:r>
              <a:rPr lang="en-US" sz="2400" dirty="0"/>
              <a:t> file eliminated</a:t>
            </a:r>
          </a:p>
          <a:p>
            <a:pPr lvl="1"/>
            <a:r>
              <a:rPr lang="en-US" sz="2400" dirty="0"/>
              <a:t>..\runtime\Database\Landlord\Scripts now contains SQL scripts</a:t>
            </a:r>
          </a:p>
          <a:p>
            <a:pPr lvl="2"/>
            <a:r>
              <a:rPr lang="en-US" sz="2000" dirty="0"/>
              <a:t>Partner scripts discovery </a:t>
            </a:r>
          </a:p>
          <a:p>
            <a:pPr lvl="2"/>
            <a:r>
              <a:rPr lang="en-US" sz="2000" dirty="0"/>
              <a:t>Database Setup “Portal” Button functionality to interrogate this folder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98" y="3433371"/>
            <a:ext cx="4572000" cy="2778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95" y="1310666"/>
            <a:ext cx="5329798" cy="19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450681" cy="5008456"/>
          </a:xfrm>
        </p:spPr>
        <p:txBody>
          <a:bodyPr numCol="1"/>
          <a:lstStyle/>
          <a:p>
            <a:pPr lvl="1"/>
            <a:r>
              <a:rPr lang="en-US" sz="2400" dirty="0"/>
              <a:t>New Worker Processing Document</a:t>
            </a:r>
          </a:p>
          <a:p>
            <a:pPr lvl="1"/>
            <a:r>
              <a:rPr lang="en-US" sz="2400" dirty="0"/>
              <a:t>New Architecture Brochure</a:t>
            </a:r>
          </a:p>
          <a:p>
            <a:pPr lvl="1"/>
            <a:r>
              <a:rPr lang="en-US" sz="2400" dirty="0"/>
              <a:t>New Customization Documents</a:t>
            </a:r>
          </a:p>
          <a:p>
            <a:pPr lvl="2"/>
            <a:r>
              <a:rPr lang="en-US" sz="2000" dirty="0"/>
              <a:t>Coming soon for December release</a:t>
            </a:r>
          </a:p>
          <a:p>
            <a:pPr lvl="1"/>
            <a:r>
              <a:rPr lang="en-US" sz="2400" dirty="0"/>
              <a:t>Web API Endpoint Updates</a:t>
            </a:r>
          </a:p>
          <a:p>
            <a:pPr lvl="2"/>
            <a:r>
              <a:rPr lang="en-US" sz="2000" dirty="0"/>
              <a:t>Coming soon with added endpoints</a:t>
            </a:r>
          </a:p>
          <a:p>
            <a:pPr lvl="1"/>
            <a:r>
              <a:rPr lang="en-US" sz="2400" dirty="0"/>
              <a:t>Web API Postman Instructions for Samples</a:t>
            </a:r>
          </a:p>
          <a:p>
            <a:pPr lvl="2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730" y="1366944"/>
            <a:ext cx="4851240" cy="36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Kendo version upgrade</a:t>
            </a:r>
          </a:p>
          <a:p>
            <a:pPr lvl="2"/>
            <a:r>
              <a:rPr lang="en-US" sz="2000" dirty="0"/>
              <a:t>Only one Kendo file required copying</a:t>
            </a:r>
          </a:p>
          <a:p>
            <a:pPr lvl="1"/>
            <a:r>
              <a:rPr lang="en-US" sz="2400" dirty="0"/>
              <a:t>Azure SDK upgrade</a:t>
            </a:r>
          </a:p>
          <a:p>
            <a:pPr lvl="1"/>
            <a:r>
              <a:rPr lang="en-US" sz="2400" dirty="0"/>
              <a:t>Target framework now 4.6.2</a:t>
            </a:r>
          </a:p>
          <a:p>
            <a:pPr lvl="1"/>
            <a:r>
              <a:rPr lang="en-US" sz="2400" dirty="0"/>
              <a:t>Updated references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0572" y="1060450"/>
            <a:ext cx="46672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 Wizard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5149467" cy="5008456"/>
          </a:xfrm>
        </p:spPr>
        <p:txBody>
          <a:bodyPr numCol="1"/>
          <a:lstStyle/>
          <a:p>
            <a:pPr lvl="1"/>
            <a:r>
              <a:rPr lang="en-US" sz="2400" dirty="0"/>
              <a:t>Target framework now 4.6.2</a:t>
            </a:r>
          </a:p>
          <a:p>
            <a:pPr lvl="1"/>
            <a:r>
              <a:rPr lang="en-US" sz="2400" dirty="0"/>
              <a:t>Updated references</a:t>
            </a:r>
          </a:p>
          <a:p>
            <a:pPr lvl="1"/>
            <a:r>
              <a:rPr lang="en-US" sz="2400" dirty="0"/>
              <a:t>Process code Type</a:t>
            </a:r>
          </a:p>
          <a:p>
            <a:pPr lvl="2"/>
            <a:r>
              <a:rPr lang="en-US" sz="2000" dirty="0"/>
              <a:t>Generates all code files</a:t>
            </a:r>
          </a:p>
          <a:p>
            <a:pPr lvl="2"/>
            <a:r>
              <a:rPr lang="en-US" sz="2000" dirty="0"/>
              <a:t>Now generates SQL script</a:t>
            </a:r>
          </a:p>
          <a:p>
            <a:pPr lvl="2"/>
            <a:r>
              <a:rPr lang="en-US" sz="2000" dirty="0"/>
              <a:t>WorkflowKindId now GUID</a:t>
            </a:r>
          </a:p>
          <a:p>
            <a:pPr lvl="2"/>
            <a:r>
              <a:rPr lang="en-US" sz="2000" dirty="0"/>
              <a:t>New Worker Processing Document</a:t>
            </a:r>
          </a:p>
          <a:p>
            <a:pPr lvl="1"/>
            <a:r>
              <a:rPr lang="en-US" sz="2400" dirty="0"/>
              <a:t>Minor defect corrections</a:t>
            </a:r>
          </a:p>
          <a:p>
            <a:pPr lvl="3"/>
            <a:endParaRPr lang="en-US" sz="1800" dirty="0"/>
          </a:p>
          <a:p>
            <a:pPr lvl="2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76" y="1558503"/>
            <a:ext cx="6000750" cy="161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85" y="3486202"/>
            <a:ext cx="4957932" cy="23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Solution/Project Upgrades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6" y="1366944"/>
            <a:ext cx="6526446" cy="5008456"/>
          </a:xfrm>
        </p:spPr>
        <p:txBody>
          <a:bodyPr numCol="1"/>
          <a:lstStyle/>
          <a:p>
            <a:pPr lvl="1"/>
            <a:r>
              <a:rPr lang="en-US" sz="2400" dirty="0"/>
              <a:t>Sage300SDK_2017UpgradeInstructions.docx</a:t>
            </a:r>
          </a:p>
          <a:p>
            <a:pPr lvl="2"/>
            <a:r>
              <a:rPr lang="en-US" sz="2000" dirty="0"/>
              <a:t>Coming soon!</a:t>
            </a:r>
          </a:p>
          <a:p>
            <a:pPr lvl="3"/>
            <a:r>
              <a:rPr lang="en-US" sz="1800" dirty="0"/>
              <a:t>Component upgrades</a:t>
            </a:r>
          </a:p>
          <a:p>
            <a:pPr lvl="3"/>
            <a:r>
              <a:rPr lang="en-US" sz="1800" dirty="0"/>
              <a:t>Reference changes</a:t>
            </a:r>
          </a:p>
          <a:p>
            <a:pPr lvl="3"/>
            <a:r>
              <a:rPr lang="en-US" sz="1800" dirty="0"/>
              <a:t>Target framework upgrades</a:t>
            </a:r>
          </a:p>
          <a:p>
            <a:pPr lvl="3"/>
            <a:r>
              <a:rPr lang="en-US" sz="1800" dirty="0"/>
              <a:t>New files added to Web Project for better CSS compatibility</a:t>
            </a:r>
          </a:p>
          <a:p>
            <a:pPr lvl="3"/>
            <a:r>
              <a:rPr lang="en-US" sz="1800" dirty="0" err="1"/>
              <a:t>OptionsMenu</a:t>
            </a:r>
            <a:r>
              <a:rPr lang="en-US" sz="1800" dirty="0"/>
              <a:t> Changes to “key” areas of screen</a:t>
            </a:r>
          </a:p>
          <a:p>
            <a:pPr lvl="3"/>
            <a:r>
              <a:rPr lang="en-US" sz="1800" dirty="0"/>
              <a:t>…</a:t>
            </a:r>
          </a:p>
          <a:p>
            <a:pPr lvl="3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10" y="1714219"/>
            <a:ext cx="3344004" cy="33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5934775" cy="5130675"/>
          </a:xfrm>
        </p:spPr>
        <p:txBody>
          <a:bodyPr numCol="1"/>
          <a:lstStyle/>
          <a:p>
            <a:pPr lvl="1"/>
            <a:r>
              <a:rPr lang="en-US" sz="2000" dirty="0"/>
              <a:t>OData Upgrade</a:t>
            </a:r>
          </a:p>
          <a:p>
            <a:pPr lvl="2"/>
            <a:r>
              <a:rPr lang="en-US" sz="1800" dirty="0" err="1"/>
              <a:t>Asp.Net</a:t>
            </a:r>
            <a:r>
              <a:rPr lang="en-US" sz="1800" dirty="0"/>
              <a:t> </a:t>
            </a:r>
            <a:r>
              <a:rPr lang="en-US" sz="1800" dirty="0" err="1"/>
              <a:t>Odata</a:t>
            </a:r>
            <a:r>
              <a:rPr lang="en-US" sz="1800" dirty="0"/>
              <a:t> Library V5.9.1 which supports OData Version 4.0</a:t>
            </a:r>
          </a:p>
          <a:p>
            <a:pPr lvl="1"/>
            <a:r>
              <a:rPr lang="en-US" sz="2000" dirty="0"/>
              <a:t>PATCH Support at Detail Levels</a:t>
            </a:r>
          </a:p>
          <a:p>
            <a:pPr lvl="2"/>
            <a:r>
              <a:rPr lang="en-US" sz="1800" dirty="0" err="1"/>
              <a:t>UpdateOperation</a:t>
            </a:r>
            <a:r>
              <a:rPr lang="en-US" sz="1800" dirty="0"/>
              <a:t> Property</a:t>
            </a:r>
          </a:p>
          <a:p>
            <a:pPr lvl="1"/>
            <a:r>
              <a:rPr lang="en-US" sz="2000" dirty="0"/>
              <a:t>Versioning</a:t>
            </a:r>
          </a:p>
          <a:p>
            <a:pPr lvl="2"/>
            <a:r>
              <a:rPr lang="en-US" sz="1800" dirty="0"/>
              <a:t>http://localhost/Sage300WebApi/</a:t>
            </a:r>
            <a:r>
              <a:rPr lang="en-US" sz="1800" dirty="0">
                <a:solidFill>
                  <a:srgbClr val="FF0000"/>
                </a:solidFill>
              </a:rPr>
              <a:t>v1.0</a:t>
            </a:r>
            <a:r>
              <a:rPr lang="en-US" sz="1800" dirty="0"/>
              <a:t>/-/SAMLTD/BK...</a:t>
            </a:r>
          </a:p>
          <a:p>
            <a:pPr lvl="1"/>
            <a:r>
              <a:rPr lang="en-US" sz="2000" dirty="0" err="1"/>
              <a:t>OpenAPI</a:t>
            </a:r>
            <a:r>
              <a:rPr lang="en-US" sz="2000" dirty="0"/>
              <a:t> Documentation</a:t>
            </a:r>
          </a:p>
          <a:p>
            <a:pPr lvl="2"/>
            <a:r>
              <a:rPr lang="en-US" sz="1800" dirty="0"/>
              <a:t>Swagger</a:t>
            </a:r>
          </a:p>
          <a:p>
            <a:pPr lvl="1"/>
            <a:r>
              <a:rPr lang="en-US" sz="2000" dirty="0"/>
              <a:t>Added Endpoints</a:t>
            </a:r>
          </a:p>
          <a:p>
            <a:pPr lvl="1"/>
            <a:r>
              <a:rPr lang="en-US" sz="2000" dirty="0"/>
              <a:t>Feature Endpoints for SIRC Support</a:t>
            </a:r>
          </a:p>
          <a:p>
            <a:pPr lvl="2"/>
            <a:r>
              <a:rPr lang="en-US" sz="1800" dirty="0"/>
              <a:t>http://localhost/Sage300WebAPI/v1.0/</a:t>
            </a:r>
            <a:r>
              <a:rPr lang="en-US" sz="1800" dirty="0">
                <a:solidFill>
                  <a:srgbClr val="FF0000"/>
                </a:solidFill>
              </a:rPr>
              <a:t>FR</a:t>
            </a:r>
            <a:r>
              <a:rPr lang="en-US" sz="1800" dirty="0"/>
              <a:t>/-/SAMLTD/…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55" y="1183693"/>
            <a:ext cx="5508092" cy="54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5945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509</Words>
  <Application>Microsoft Office PowerPoint</Application>
  <PresentationFormat>Widescreen</PresentationFormat>
  <Paragraphs>117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1_Orange</vt:lpstr>
      <vt:lpstr>PowerPoint Presentation</vt:lpstr>
      <vt:lpstr>Component Updates</vt:lpstr>
      <vt:lpstr>Samples</vt:lpstr>
      <vt:lpstr>Process Enhancements</vt:lpstr>
      <vt:lpstr>Documentation</vt:lpstr>
      <vt:lpstr>Solution Wizard</vt:lpstr>
      <vt:lpstr>Code Generation Wizard</vt:lpstr>
      <vt:lpstr>Solution/Project Upgrades</vt:lpstr>
      <vt:lpstr>Web API</vt:lpstr>
      <vt:lpstr>Developer Persona – Creating a Customization</vt:lpstr>
      <vt:lpstr>Developer/Partner Persona – Bundling a Customization</vt:lpstr>
      <vt:lpstr> Partner/Administrator Persona – Importing a Customization</vt:lpstr>
      <vt:lpstr> Partner/Administrator Persona – Managing a Customization</vt:lpstr>
      <vt:lpstr> User Persona – Using a Customization</vt:lpstr>
      <vt:lpstr> Customization Demo</vt:lpstr>
      <vt:lpstr>GitHub Repository</vt:lpstr>
      <vt:lpstr>Known Issues</vt:lpstr>
      <vt:lpstr>Sage 300 2017.1 Web SDK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Thomas, John</dc:creator>
  <cp:lastModifiedBy>Thomas, John</cp:lastModifiedBy>
  <cp:revision>38</cp:revision>
  <dcterms:created xsi:type="dcterms:W3CDTF">2016-07-18T14:13:16Z</dcterms:created>
  <dcterms:modified xsi:type="dcterms:W3CDTF">2016-10-13T21:55:58Z</dcterms:modified>
</cp:coreProperties>
</file>